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88" r:id="rId3"/>
    <p:sldId id="267" r:id="rId4"/>
    <p:sldId id="296" r:id="rId5"/>
    <p:sldId id="274" r:id="rId6"/>
    <p:sldId id="287" r:id="rId7"/>
    <p:sldId id="292" r:id="rId8"/>
    <p:sldId id="293" r:id="rId9"/>
    <p:sldId id="294" r:id="rId10"/>
    <p:sldId id="297" r:id="rId11"/>
    <p:sldId id="295" r:id="rId12"/>
    <p:sldId id="291" r:id="rId13"/>
    <p:sldId id="28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lenn Ledder" initials="GL" lastIdx="1" clrIdx="0">
    <p:extLst>
      <p:ext uri="{19B8F6BF-5375-455C-9EA6-DF929625EA0E}">
        <p15:presenceInfo xmlns:p15="http://schemas.microsoft.com/office/powerpoint/2012/main" userId="S-1-5-21-527237240-492894223-682003330-40327" providerId="AD"/>
      </p:ext>
    </p:extLst>
  </p:cmAuthor>
  <p:cmAuthor id="2" name="Glenn Ledder" initials="GL [2]" lastIdx="4" clrIdx="1">
    <p:extLst>
      <p:ext uri="{19B8F6BF-5375-455C-9EA6-DF929625EA0E}">
        <p15:presenceInfo xmlns:p15="http://schemas.microsoft.com/office/powerpoint/2012/main" userId="bd80fdb818789a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84" y="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2D6FE7-655E-4FF8-B6E3-4507C40DE211}" type="datetimeFigureOut">
              <a:rPr lang="en-US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8DF5D1-C4C5-491B-99C1-AAC9CFFBF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91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8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1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1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1989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8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500911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205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34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68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8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77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15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9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47FA7-8D1D-4FEB-8AE2-CC522CB95F31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6A1E-FCC8-4ADC-B7FA-AA87C60E4F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29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22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68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0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4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4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8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0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3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9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0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>
                <a:solidFill>
                  <a:schemeClr val="bg1"/>
                </a:solidFill>
              </a:rPr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1226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50000">
                <a:srgbClr val="CF0000"/>
              </a:gs>
              <a:gs pos="100000">
                <a:srgbClr val="C00000"/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cap="small" baseline="0" dirty="0">
                <a:solidFill>
                  <a:schemeClr val="bg1"/>
                </a:solidFill>
              </a:rPr>
              <a:t>University of Nebraska-Lincoln    Department of Mathematics</a:t>
            </a:r>
          </a:p>
        </p:txBody>
      </p:sp>
    </p:spTree>
    <p:extLst>
      <p:ext uri="{BB962C8B-B14F-4D97-AF65-F5344CB8AC3E}">
        <p14:creationId xmlns:p14="http://schemas.microsoft.com/office/powerpoint/2010/main" val="89139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Infectious Disease Modeling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38599"/>
          </a:xfrm>
        </p:spPr>
        <p:txBody>
          <a:bodyPr/>
          <a:lstStyle/>
          <a:p>
            <a:pPr marL="365760" indent="-365760"/>
            <a:r>
              <a:rPr lang="en-US" b="1" dirty="0"/>
              <a:t>Objectives</a:t>
            </a:r>
            <a:r>
              <a:rPr lang="en-US" dirty="0"/>
              <a:t>: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Use a </a:t>
            </a:r>
            <a:r>
              <a:rPr lang="en-US" dirty="0" err="1"/>
              <a:t>Matlab</a:t>
            </a:r>
            <a:r>
              <a:rPr lang="en-US" dirty="0"/>
              <a:t> or R implementation of a mathematical model to learn about the population dynamics of infectious diseases.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Explore how isolation of people with symptoms and prior vaccination of healthy people alter the course of an epidemic.</a:t>
            </a:r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5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5DA35-3EF1-4A9A-9240-0DB2A8BD3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Reproductive Number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1518E9-B42D-4574-96CE-96F833A07F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The basic reproductive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the average number of new infections caused by one infective in a fully susceptible population.</a:t>
                </a:r>
              </a:p>
              <a:p>
                <a:endParaRPr lang="en-US" sz="800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dirty="0"/>
                  <a:t>In the SEIR model, the average infective transmits the disease to </a:t>
                </a:r>
                <a:r>
                  <a:rPr lang="en-US" i="1" dirty="0"/>
                  <a:t>b</a:t>
                </a:r>
                <a:r>
                  <a:rPr lang="en-US" dirty="0"/>
                  <a:t> individuals in each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dirty="0"/>
                  <a:t> days, so</a:t>
                </a:r>
              </a:p>
              <a:p>
                <a:pPr marL="731520" lvl="1" indent="-36576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365760" indent="-365760">
                  <a:spcBef>
                    <a:spcPts val="1200"/>
                  </a:spcBef>
                </a:pPr>
                <a:r>
                  <a:rPr lang="en-US" b="0" dirty="0"/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/>
                  <a:t> means more people get sick before the epidemic ends.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1518E9-B42D-4574-96CE-96F833A07F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 r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730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758BA-1855-465F-8A14-693783A0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5FCDE-64F4-4877-B75F-5DD8B79B4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You choose the parameters and the program produces graphs of S, E, I, and R versus time. 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You can also track important outcomes, such as the percentage of people who don’t get the disease.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Extra model features allow you to study the effects of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Isolating sick people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Vaccinating healthy people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78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B49C-D20B-4D18-AD22-004248252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07745-A746-4A07-AB84-E0AE7473A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Your goal: Use the simulations to understand how epidemics progress over time.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module comes with pre-designed experiments and associated questions to help you find meaning in the results.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You can also make your own experiments and ask and answer your own questions.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32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Mathematical Modeling?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8763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In many areas of science, we can test theories with experiments.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can’t do experiments in population dynamics.  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best we can do is use mathematical models to make projections.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Models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Mathematical models are based on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assumptions about how things work; </a:t>
            </a:r>
          </a:p>
          <a:p>
            <a:pPr marL="731520" lvl="1" indent="-365760"/>
            <a:r>
              <a:rPr lang="en-US" dirty="0"/>
              <a:t>a set of numerical values that measure different aspects of a situation.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use them for theoretical experiments to help us understand how the model outcomes depend on the numerical values we choose. 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8525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of Caution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068763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Models are designed for a given purpose.</a:t>
            </a:r>
          </a:p>
          <a:p>
            <a:pPr lvl="1" indent="0">
              <a:buNone/>
            </a:pPr>
            <a:endParaRPr lang="en-US" sz="1400" dirty="0"/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The SEIR model in this module is an idealization whose purpose is to build conceptual understanding. 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It is a good starting point for a COVID-19 model, but it is missing some important features of that disease. </a:t>
            </a:r>
          </a:p>
        </p:txBody>
      </p:sp>
    </p:spTree>
    <p:extLst>
      <p:ext uri="{BB962C8B-B14F-4D97-AF65-F5344CB8AC3E}">
        <p14:creationId xmlns:p14="http://schemas.microsoft.com/office/powerpoint/2010/main" val="426499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Classes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The </a:t>
            </a:r>
            <a:r>
              <a:rPr lang="en-US" b="1" dirty="0"/>
              <a:t>SEIR </a:t>
            </a:r>
            <a:r>
              <a:rPr lang="en-US" dirty="0"/>
              <a:t>model tracks population counts in 4 classes: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S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dirty="0"/>
              <a:t>Susceptible (still at risk)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E</a:t>
            </a:r>
            <a:r>
              <a:rPr lang="en-US" dirty="0"/>
              <a:t>: Exposed (infected, but not yet infectious)</a:t>
            </a:r>
          </a:p>
          <a:p>
            <a:pPr marL="1131570" lvl="2" indent="-365760">
              <a:spcBef>
                <a:spcPts val="600"/>
              </a:spcBef>
            </a:pPr>
            <a:r>
              <a:rPr lang="en-US" dirty="0"/>
              <a:t>“Latent” is a more accurate term.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I</a:t>
            </a:r>
            <a:r>
              <a:rPr lang="en-US" dirty="0"/>
              <a:t>: Infectious (can transmit the disease)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R</a:t>
            </a:r>
            <a:r>
              <a:rPr lang="en-US" dirty="0"/>
              <a:t>: Removed (neither at risk nor infectious)</a:t>
            </a:r>
          </a:p>
          <a:p>
            <a:pPr marL="1097280" lvl="2" indent="-365760">
              <a:spcBef>
                <a:spcPts val="600"/>
              </a:spcBef>
            </a:pPr>
            <a:r>
              <a:rPr lang="en-US" dirty="0"/>
              <a:t>Includes recovered and deceased people so “population” is constant.</a:t>
            </a:r>
          </a:p>
          <a:p>
            <a:endParaRPr lang="en-US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331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SEIR Model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The model consists of equations that identify day-to-day changes in class counts. </a:t>
                </a:r>
                <a:endParaRPr lang="en-US" sz="1000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Transmission </a:t>
                </a:r>
                <a:r>
                  <a:rPr lang="en-US" dirty="0"/>
                  <a:t>changes Susceptible to Latent.</a:t>
                </a:r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Incubation </a:t>
                </a:r>
                <a:r>
                  <a:rPr lang="en-US" dirty="0"/>
                  <a:t>changes Latent to Infectious.</a:t>
                </a:r>
                <a:endParaRPr lang="en-US" b="1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Removal </a:t>
                </a:r>
                <a:r>
                  <a:rPr lang="en-US" dirty="0"/>
                  <a:t>changes</a:t>
                </a:r>
                <a:r>
                  <a:rPr lang="en-US" b="1" dirty="0"/>
                  <a:t> </a:t>
                </a:r>
                <a:r>
                  <a:rPr lang="en-US" dirty="0"/>
                  <a:t>Infectious to Removed.</a:t>
                </a:r>
              </a:p>
              <a:p>
                <a:pPr marL="457200" lvl="1" indent="0">
                  <a:buNone/>
                </a:pPr>
                <a:endParaRPr lang="en-US" sz="12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𝑡𝑟𝑎𝑛𝑠𝑚𝑖𝑠𝑠𝑖𝑜𝑛</m:t>
                      </m:r>
                    </m:oMath>
                  </m:oMathPara>
                </a14:m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𝑡𝑟𝑎𝑛𝑠𝑚𝑖𝑠𝑠𝑖𝑜𝑛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𝑖𝑛𝑐𝑢𝑏𝑎𝑡𝑖𝑜𝑛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𝑖𝑛𝑐𝑢𝑏𝑎𝑡𝑖𝑜𝑛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𝑟𝑒𝑚𝑜𝑣𝑎𝑙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𝑟𝑒𝑚𝑜𝑣𝑎𝑙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010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b</a:t>
                </a:r>
                <a:r>
                  <a:rPr lang="en-US" dirty="0"/>
                  <a:t> be the average number of transmissions per day from one infective into a fully susceptible population of size </a:t>
                </a:r>
                <a:r>
                  <a:rPr lang="en-US" i="1" dirty="0"/>
                  <a:t>N</a:t>
                </a:r>
                <a:r>
                  <a:rPr lang="en-US" dirty="0"/>
                  <a:t>. </a:t>
                </a:r>
              </a:p>
              <a:p>
                <a:pPr marL="731520" lvl="1" indent="-365760">
                  <a:spcBef>
                    <a:spcPts val="900"/>
                  </a:spcBef>
                </a:pPr>
                <a:r>
                  <a:rPr lang="en-US" dirty="0"/>
                  <a:t>Number of transmissions per day from </a:t>
                </a:r>
                <a:r>
                  <a:rPr lang="en-US" b="1" i="1" dirty="0"/>
                  <a:t>one</a:t>
                </a:r>
                <a:r>
                  <a:rPr lang="en-US" dirty="0"/>
                  <a:t> infective into a </a:t>
                </a:r>
                <a:r>
                  <a:rPr lang="en-US" i="1" dirty="0"/>
                  <a:t>mixed</a:t>
                </a:r>
                <a:r>
                  <a:rPr lang="en-US" dirty="0"/>
                  <a:t> population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dirty="0"/>
                  <a:t> because </a:t>
                </a:r>
                <a:r>
                  <a:rPr lang="en-US" i="1" dirty="0"/>
                  <a:t>S</a:t>
                </a:r>
                <a:r>
                  <a:rPr lang="en-US" dirty="0"/>
                  <a:t>/</a:t>
                </a:r>
                <a:r>
                  <a:rPr lang="en-US" i="1" dirty="0"/>
                  <a:t>N</a:t>
                </a:r>
                <a:r>
                  <a:rPr lang="en-US" dirty="0"/>
                  <a:t> is the fraction of contacts that are </a:t>
                </a:r>
                <a:r>
                  <a:rPr lang="en-US" dirty="0" err="1"/>
                  <a:t>susceptibles</a:t>
                </a:r>
                <a:r>
                  <a:rPr lang="en-US" dirty="0"/>
                  <a:t>.</a:t>
                </a:r>
              </a:p>
              <a:p>
                <a:pPr marL="731520" lvl="1" indent="-365760">
                  <a:spcBef>
                    <a:spcPts val="900"/>
                  </a:spcBef>
                </a:pPr>
                <a:r>
                  <a:rPr lang="en-US" dirty="0"/>
                  <a:t>Total number of transmissions per day from </a:t>
                </a:r>
                <a:r>
                  <a:rPr lang="en-US" b="1" i="1" dirty="0"/>
                  <a:t>all</a:t>
                </a:r>
                <a:r>
                  <a:rPr lang="en-US" dirty="0"/>
                  <a:t> infectives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833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Incubation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T</a:t>
                </a:r>
                <a:r>
                  <a:rPr lang="en-US" i="1" baseline="-25000" dirty="0"/>
                  <a:t>L</a:t>
                </a:r>
                <a:r>
                  <a:rPr lang="en-US" dirty="0"/>
                  <a:t> be the average number of days an individual is latent. </a:t>
                </a:r>
              </a:p>
              <a:p>
                <a:pPr marL="731520" lvl="1" indent="-365760"/>
                <a:r>
                  <a:rPr lang="en-US" dirty="0"/>
                  <a:t>Fraction of </a:t>
                </a:r>
                <a:r>
                  <a:rPr lang="en-US" dirty="0" err="1"/>
                  <a:t>latents</a:t>
                </a:r>
                <a:r>
                  <a:rPr lang="en-US" dirty="0"/>
                  <a:t> removed each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731520" lvl="1" indent="-365760"/>
                <a:r>
                  <a:rPr lang="en-US" dirty="0"/>
                  <a:t>Total number of incubations per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731520" lvl="1" indent="-365760"/>
                <a:r>
                  <a:rPr lang="en-US" dirty="0"/>
                  <a:t>Incubation rate is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=1/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9863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T</a:t>
                </a:r>
                <a:r>
                  <a:rPr lang="en-US" i="1" baseline="-25000" dirty="0"/>
                  <a:t>I</a:t>
                </a:r>
                <a:r>
                  <a:rPr lang="en-US" dirty="0"/>
                  <a:t> be the average number of days an infected person can transmit the disease. </a:t>
                </a:r>
              </a:p>
              <a:p>
                <a:pPr marL="731520" lvl="1" indent="-365760"/>
                <a:r>
                  <a:rPr lang="en-US" dirty="0"/>
                  <a:t>Fraction of infectives removed each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731520" lvl="1" indent="-365760"/>
                <a:r>
                  <a:rPr lang="en-US" dirty="0"/>
                  <a:t>Total number of removals per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731520" lvl="1" indent="-365760"/>
                <a:r>
                  <a:rPr lang="en-US" dirty="0"/>
                  <a:t>Removal rate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=1/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999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M Physics PP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01 Genetics Simulation.pptx" id="{A11F359C-AE73-4BC5-93C6-D450E13469AF}" vid="{0E83A381-C540-4E43-B02D-8E494D3F0D59}"/>
    </a:ext>
  </a:extLst>
</a:theme>
</file>

<file path=ppt/theme/theme2.xml><?xml version="1.0" encoding="utf-8"?>
<a:theme xmlns:a="http://schemas.openxmlformats.org/drawingml/2006/main" name="UN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L" id="{647E074D-26EB-4812-8F10-F7BD57C14C04}" vid="{323AB600-977B-493E-8F77-1BCB85D336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SLM BioEnv PPT Template</Template>
  <TotalTime>935</TotalTime>
  <Words>641</Words>
  <Application>Microsoft Office PowerPoint</Application>
  <PresentationFormat>On-screen Show (4:3)</PresentationFormat>
  <Paragraphs>72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Times New Roman</vt:lpstr>
      <vt:lpstr>SLM Physics PPT Theme</vt:lpstr>
      <vt:lpstr>UNL</vt:lpstr>
      <vt:lpstr>Infectious Disease Modeling</vt:lpstr>
      <vt:lpstr>Why Mathematical Modeling?</vt:lpstr>
      <vt:lpstr>How Models Work</vt:lpstr>
      <vt:lpstr>A Word of Caution</vt:lpstr>
      <vt:lpstr>Model Classes</vt:lpstr>
      <vt:lpstr>SEIR Model Structure</vt:lpstr>
      <vt:lpstr>Transmission</vt:lpstr>
      <vt:lpstr>Incubation</vt:lpstr>
      <vt:lpstr>Removal</vt:lpstr>
      <vt:lpstr>Basic Reproductive Number</vt:lpstr>
      <vt:lpstr>Model Simulations</vt:lpstr>
      <vt:lpstr>Using the Module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Population Growth</dc:title>
  <dc:creator>Tyler</dc:creator>
  <cp:lastModifiedBy>Glenn Ledder</cp:lastModifiedBy>
  <cp:revision>74</cp:revision>
  <dcterms:created xsi:type="dcterms:W3CDTF">2011-02-23T03:45:46Z</dcterms:created>
  <dcterms:modified xsi:type="dcterms:W3CDTF">2020-10-25T20:43:34Z</dcterms:modified>
</cp:coreProperties>
</file>